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94" d="100"/>
          <a:sy n="94" d="100"/>
        </p:scale>
        <p:origin x="1488"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xh8086/Data-Science-Project/blob/main/jupyter-labs-spacex-data-collection-api%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xh8086/Data-Science-Project/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xh8086/Data-Scienc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xh8086/Data-Science-Project/blob/main/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xh8086/Data-Science-Project/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xh8086/Data-Science-Project/blob/main/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xh8086/Data-Science-Project/blob/main/jupyter-labs-spacex-data-collection-api%20(1).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xh8086/Data-Science-Projec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Vaibhav Pavtekar</a:t>
            </a:r>
          </a:p>
          <a:p>
            <a:r>
              <a:rPr lang="en-US" dirty="0">
                <a:solidFill>
                  <a:schemeClr val="bg2"/>
                </a:solidFill>
                <a:latin typeface="Abadi" panose="020B0604020104020204" pitchFamily="34" charset="0"/>
                <a:ea typeface="SF Pro" pitchFamily="2" charset="0"/>
                <a:cs typeface="SF Pro" pitchFamily="2" charset="0"/>
              </a:rPr>
              <a:t>20 Sep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54869" cy="4351338"/>
          </a:xfrm>
          <a:prstGeom prst="rect">
            <a:avLst/>
          </a:prstGeom>
        </p:spPr>
        <p:txBody>
          <a:bodyPr/>
          <a:lstStyle/>
          <a:p>
            <a:r>
              <a:rPr lang="en-US" sz="2200" dirty="0">
                <a:solidFill>
                  <a:schemeClr val="accent3">
                    <a:lumMod val="25000"/>
                  </a:schemeClr>
                </a:solidFill>
                <a:latin typeface="Abadi" panose="020B0604020104020204" pitchFamily="34" charset="0"/>
              </a:rPr>
              <a:t>Data was collected through Web scraping, Performed Data wrangling to remove Null values and missing values.</a:t>
            </a: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GitHub Project URL :</a:t>
            </a:r>
          </a:p>
          <a:p>
            <a:pPr marL="0" indent="0">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https://github.com/maxh8086/Data-Science-Project/blob/main/jupyter-labs-spacex-data-collection-api%20(1).ipynb</a:t>
            </a:r>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pPr marL="0" indent="0">
              <a:buNone/>
            </a:pP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655DF4AC-3AC1-DC5E-4741-2EEAB20D3ECB}"/>
              </a:ext>
            </a:extLst>
          </p:cNvPr>
          <p:cNvPicPr>
            <a:picLocks noChangeAspect="1"/>
          </p:cNvPicPr>
          <p:nvPr/>
        </p:nvPicPr>
        <p:blipFill>
          <a:blip r:embed="rId4"/>
          <a:stretch>
            <a:fillRect/>
          </a:stretch>
        </p:blipFill>
        <p:spPr>
          <a:xfrm>
            <a:off x="6210969" y="1620202"/>
            <a:ext cx="5074642" cy="39116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75703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point graph was plotted to visualize the relationship between Payload and Launch Site</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https://github.com/maxh8086/Data-Science-Project/blob/main/EDA%20with%20Data%20Visualization.ipynb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F53B15DF-70BE-C5B2-790E-0610EFEEC5D6}"/>
              </a:ext>
            </a:extLst>
          </p:cNvPr>
          <p:cNvPicPr>
            <a:picLocks noChangeAspect="1"/>
          </p:cNvPicPr>
          <p:nvPr/>
        </p:nvPicPr>
        <p:blipFill>
          <a:blip r:embed="rId4"/>
          <a:stretch>
            <a:fillRect/>
          </a:stretch>
        </p:blipFill>
        <p:spPr>
          <a:xfrm>
            <a:off x="6014720" y="1825625"/>
            <a:ext cx="5270891" cy="337089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1131" y="1694814"/>
            <a:ext cx="5712070" cy="482790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used to perform Exploratory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Select Distinct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SPACEXTBL</a:t>
            </a:r>
          </a:p>
          <a:p>
            <a:pPr lvl="1">
              <a:lnSpc>
                <a:spcPct val="100000"/>
              </a:lnSpc>
              <a:spcBef>
                <a:spcPts val="1400"/>
              </a:spcBef>
            </a:pPr>
            <a:r>
              <a:rPr lang="en-US" sz="1800" dirty="0">
                <a:solidFill>
                  <a:schemeClr val="accent3">
                    <a:lumMod val="25000"/>
                  </a:schemeClr>
                </a:solidFill>
                <a:latin typeface="Abadi" panose="020B0604020104020204" pitchFamily="34" charset="0"/>
              </a:rPr>
              <a:t>SELECT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FROM SPACEXTBL WHERE </a:t>
            </a:r>
            <a:r>
              <a:rPr lang="en-US" sz="1800" dirty="0" err="1">
                <a:solidFill>
                  <a:schemeClr val="accent3">
                    <a:lumMod val="25000"/>
                  </a:schemeClr>
                </a:solidFill>
                <a:latin typeface="Abadi" panose="020B0604020104020204" pitchFamily="34" charset="0"/>
              </a:rPr>
              <a:t>Launch_Site</a:t>
            </a:r>
            <a:r>
              <a:rPr lang="en-US" sz="1800" dirty="0">
                <a:solidFill>
                  <a:schemeClr val="accent3">
                    <a:lumMod val="25000"/>
                  </a:schemeClr>
                </a:solidFill>
                <a:latin typeface="Abadi" panose="020B0604020104020204" pitchFamily="34" charset="0"/>
              </a:rPr>
              <a:t> LIKE 'CCA%' LIMIT 5;</a:t>
            </a:r>
          </a:p>
          <a:p>
            <a:pPr lvl="1">
              <a:lnSpc>
                <a:spcPct val="100000"/>
              </a:lnSpc>
              <a:spcBef>
                <a:spcPts val="1400"/>
              </a:spcBef>
            </a:pPr>
            <a:r>
              <a:rPr lang="en-US" sz="1800" dirty="0">
                <a:solidFill>
                  <a:schemeClr val="accent3">
                    <a:lumMod val="25000"/>
                  </a:schemeClr>
                </a:solidFill>
                <a:latin typeface="Abadi" panose="020B0604020104020204" pitchFamily="34" charset="0"/>
              </a:rPr>
              <a:t>SELECT Customer, SUM(</a:t>
            </a:r>
            <a:r>
              <a:rPr lang="en-US" sz="1800" dirty="0" err="1">
                <a:solidFill>
                  <a:schemeClr val="accent3">
                    <a:lumMod val="25000"/>
                  </a:schemeClr>
                </a:solidFill>
                <a:latin typeface="Abadi" panose="020B0604020104020204" pitchFamily="34" charset="0"/>
              </a:rPr>
              <a:t>Payload_Mass__Kg</a:t>
            </a:r>
            <a:r>
              <a:rPr lang="en-US" sz="1800" dirty="0">
                <a:solidFill>
                  <a:schemeClr val="accent3">
                    <a:lumMod val="25000"/>
                  </a:schemeClr>
                </a:solidFill>
                <a:latin typeface="Abadi" panose="020B0604020104020204" pitchFamily="34" charset="0"/>
              </a:rPr>
              <a:t>_) AS 'Total Payload Mass (Kg)' FROM SPACEXTBL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https://github.com/maxh8086/Data-Science-Project/blob/main/jupyter-labs-eda-sql-coursera_sqllite.ipynb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11" name="Picture 10">
            <a:extLst>
              <a:ext uri="{FF2B5EF4-FFF2-40B4-BE49-F238E27FC236}">
                <a16:creationId xmlns:a16="http://schemas.microsoft.com/office/drawing/2014/main" id="{6339FD73-F5E0-5005-68D5-D594167925A9}"/>
              </a:ext>
            </a:extLst>
          </p:cNvPr>
          <p:cNvPicPr>
            <a:picLocks noChangeAspect="1"/>
          </p:cNvPicPr>
          <p:nvPr/>
        </p:nvPicPr>
        <p:blipFill>
          <a:blip r:embed="rId4"/>
          <a:stretch>
            <a:fillRect/>
          </a:stretch>
        </p:blipFill>
        <p:spPr>
          <a:xfrm>
            <a:off x="6817359" y="1523385"/>
            <a:ext cx="4492869" cy="4718882"/>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launch sites was marked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identified which launch sites have relative high success rate using the color-labeled marker clusters.</a:t>
            </a:r>
          </a:p>
          <a:p>
            <a:pPr>
              <a:lnSpc>
                <a:spcPct val="100000"/>
              </a:lnSpc>
              <a:spcBef>
                <a:spcPts val="1400"/>
              </a:spcBef>
            </a:pPr>
            <a:r>
              <a:rPr lang="en-US" sz="2200" dirty="0">
                <a:solidFill>
                  <a:schemeClr val="accent3">
                    <a:lumMod val="25000"/>
                  </a:schemeClr>
                </a:solidFill>
                <a:latin typeface="Abadi" panose="020B0604020104020204" pitchFamily="34" charset="0"/>
              </a:rPr>
              <a:t>Calculated the distances between a launch site to its proximities.</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https://github.com/maxh8086/Data-Science-Project/blob/main/lab-jupyter-launch-site-location-v2.ipynb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a:solidFill>
                  <a:schemeClr val="accent3">
                    <a:lumMod val="25000"/>
                  </a:schemeClr>
                </a:solidFill>
                <a:latin typeface="Abadi" panose="020B0604020104020204" pitchFamily="34" charset="0"/>
              </a:rPr>
              <a:t>URL : </a:t>
            </a:r>
            <a:r>
              <a:rPr lang="en-US" sz="2200">
                <a:solidFill>
                  <a:schemeClr val="accent3">
                    <a:lumMod val="25000"/>
                  </a:schemeClr>
                </a:solidFill>
                <a:latin typeface="Abadi" panose="020B0604020104020204" pitchFamily="34" charset="0"/>
                <a:hlinkClick r:id="rId3"/>
              </a:rPr>
              <a:t>https://github.com/maxh8086/Data-Science-Project/blob/main/spacex_dash_app.py</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perform and </a:t>
            </a:r>
            <a:r>
              <a:rPr lang="en-US" sz="2200" dirty="0" err="1">
                <a:solidFill>
                  <a:schemeClr val="accent3">
                    <a:lumMod val="25000"/>
                  </a:schemeClr>
                </a:solidFill>
                <a:latin typeface="Abadi" panose="020B0604020104020204" pitchFamily="34" charset="0"/>
              </a:rPr>
              <a:t>analyse</a:t>
            </a:r>
            <a:r>
              <a:rPr lang="en-US" sz="2200" dirty="0">
                <a:solidFill>
                  <a:schemeClr val="accent3">
                    <a:lumMod val="25000"/>
                  </a:schemeClr>
                </a:solidFill>
                <a:latin typeface="Abadi" panose="020B0604020104020204" pitchFamily="34" charset="0"/>
              </a:rPr>
              <a:t> predictive analysis performance data Was collected using Blob and converted 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Data was Transformed for Analysis using Machine Learning Model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Data was split for training and testing multiple model for comparison of performance. Hypothecation analysis was performed using Logistic Regression,  Support Vector Machine, Decision Tree classifier, </a:t>
            </a:r>
            <a:r>
              <a:rPr lang="en-US" sz="2200" dirty="0" err="1">
                <a:solidFill>
                  <a:schemeClr val="accent3">
                    <a:lumMod val="25000"/>
                  </a:schemeClr>
                </a:solidFill>
                <a:latin typeface="Abadi" panose="020B0604020104020204" pitchFamily="34" charset="0"/>
              </a:rPr>
              <a:t>Kneighbors</a:t>
            </a:r>
            <a:r>
              <a:rPr lang="en-US" sz="2200" dirty="0">
                <a:solidFill>
                  <a:schemeClr val="accent3">
                    <a:lumMod val="25000"/>
                  </a:schemeClr>
                </a:solidFill>
                <a:latin typeface="Abadi" panose="020B0604020104020204" pitchFamily="34" charset="0"/>
              </a:rPr>
              <a:t> Classifier where Logistic Regression and Decision Tree classifier was able to predict outcome most accurately.</a:t>
            </a:r>
          </a:p>
          <a:p>
            <a:pPr>
              <a:lnSpc>
                <a:spcPct val="100000"/>
              </a:lnSpc>
              <a:spcBef>
                <a:spcPts val="1400"/>
              </a:spcBef>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3"/>
              </a:rPr>
              <a:t>https://github.com/maxh8086/Data-Science-Project/blob/main/SpaceX-Machine-Learning-Prediction-Part-5-v1.ipynb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3A14F99-2143-2620-A7DC-E431435A3C98}"/>
              </a:ext>
            </a:extLst>
          </p:cNvPr>
          <p:cNvPicPr>
            <a:picLocks noChangeAspect="1"/>
          </p:cNvPicPr>
          <p:nvPr/>
        </p:nvPicPr>
        <p:blipFill>
          <a:blip r:embed="rId3"/>
          <a:stretch>
            <a:fillRect/>
          </a:stretch>
        </p:blipFill>
        <p:spPr>
          <a:xfrm>
            <a:off x="5456682" y="1859570"/>
            <a:ext cx="5965307" cy="33941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With heavy payloads the successful landing or positive landing rate are more for </a:t>
            </a:r>
            <a:r>
              <a:rPr lang="en-US" sz="2200" dirty="0" err="1">
                <a:solidFill>
                  <a:schemeClr val="accent3">
                    <a:lumMod val="25000"/>
                  </a:schemeClr>
                </a:solidFill>
                <a:latin typeface="Abadi" panose="020B0604020104020204" pitchFamily="34" charset="0"/>
              </a:rPr>
              <a:t>Polar,LEO</a:t>
            </a:r>
            <a:r>
              <a:rPr lang="en-US" sz="2200" dirty="0">
                <a:solidFill>
                  <a:schemeClr val="accent3">
                    <a:lumMod val="25000"/>
                  </a:schemeClr>
                </a:solidFill>
                <a:latin typeface="Abadi" panose="020B0604020104020204" pitchFamily="34" charset="0"/>
              </a:rPr>
              <a:t> and ISS.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0D4F07DE-F2E9-B19F-FDD2-5453BEB17631}"/>
              </a:ext>
            </a:extLst>
          </p:cNvPr>
          <p:cNvPicPr>
            <a:picLocks noChangeAspect="1"/>
          </p:cNvPicPr>
          <p:nvPr/>
        </p:nvPicPr>
        <p:blipFill>
          <a:blip r:embed="rId3"/>
          <a:stretch>
            <a:fillRect/>
          </a:stretch>
        </p:blipFill>
        <p:spPr>
          <a:xfrm>
            <a:off x="5472679" y="1542787"/>
            <a:ext cx="5812932" cy="38115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IN" sz="2200" dirty="0">
                <a:solidFill>
                  <a:schemeClr val="accent3">
                    <a:lumMod val="25000"/>
                  </a:schemeClr>
                </a:solidFill>
                <a:latin typeface="Abadi" panose="020B0604020104020204" pitchFamily="34" charset="0"/>
              </a:rPr>
              <a:t>L</a:t>
            </a:r>
            <a:r>
              <a:rPr lang="en-US" sz="2200" dirty="0">
                <a:solidFill>
                  <a:schemeClr val="accent3">
                    <a:lumMod val="25000"/>
                  </a:schemeClr>
                </a:solidFill>
                <a:latin typeface="Abadi" panose="020B0604020104020204" pitchFamily="34" charset="0"/>
              </a:rPr>
              <a:t>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can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4EBFCC0B-59A3-82FA-6227-F7638CCABF2C}"/>
              </a:ext>
            </a:extLst>
          </p:cNvPr>
          <p:cNvPicPr>
            <a:picLocks noChangeAspect="1"/>
          </p:cNvPicPr>
          <p:nvPr/>
        </p:nvPicPr>
        <p:blipFill>
          <a:blip r:embed="rId3"/>
          <a:stretch>
            <a:fillRect/>
          </a:stretch>
        </p:blipFill>
        <p:spPr>
          <a:xfrm>
            <a:off x="5809991" y="1670423"/>
            <a:ext cx="5611998" cy="300317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4 Sites were used in all Missions CCAFS LC-40, VAFB SLC-4E, KSC LC-39A, CCAFS SLC-40 where total 100 successful and 1 Failed mission was recorded.</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703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FE8AECC-5250-C6DF-6F93-4D01D89B8D2C}"/>
              </a:ext>
            </a:extLst>
          </p:cNvPr>
          <p:cNvPicPr>
            <a:picLocks noChangeAspect="1"/>
          </p:cNvPicPr>
          <p:nvPr/>
        </p:nvPicPr>
        <p:blipFill>
          <a:blip r:embed="rId3"/>
          <a:stretch>
            <a:fillRect/>
          </a:stretch>
        </p:blipFill>
        <p:spPr>
          <a:xfrm>
            <a:off x="6104557" y="1967627"/>
            <a:ext cx="5220429" cy="341042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5807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45596 payload was carried by boosters from NASA (CRS) throughout 101 missions.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89B9F775-FA87-31EA-1C45-7232AAE28713}"/>
              </a:ext>
            </a:extLst>
          </p:cNvPr>
          <p:cNvPicPr>
            <a:picLocks noChangeAspect="1"/>
          </p:cNvPicPr>
          <p:nvPr/>
        </p:nvPicPr>
        <p:blipFill>
          <a:blip r:embed="rId3"/>
          <a:stretch>
            <a:fillRect/>
          </a:stretch>
        </p:blipFill>
        <p:spPr>
          <a:xfrm>
            <a:off x="6918960" y="1825625"/>
            <a:ext cx="4539011" cy="296325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8687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was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C03E0053-0838-19F0-E663-2DD4CBFBFE5C}"/>
              </a:ext>
            </a:extLst>
          </p:cNvPr>
          <p:cNvPicPr>
            <a:picLocks noChangeAspect="1"/>
          </p:cNvPicPr>
          <p:nvPr/>
        </p:nvPicPr>
        <p:blipFill>
          <a:blip r:embed="rId3"/>
          <a:stretch>
            <a:fillRect/>
          </a:stretch>
        </p:blipFill>
        <p:spPr>
          <a:xfrm>
            <a:off x="6071630" y="1906026"/>
            <a:ext cx="5260859" cy="330121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97623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was recorded on 2018-07-22.</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45AFA60C-56C7-E1FA-3467-AD67CD22366C}"/>
              </a:ext>
            </a:extLst>
          </p:cNvPr>
          <p:cNvPicPr>
            <a:picLocks noChangeAspect="1"/>
          </p:cNvPicPr>
          <p:nvPr/>
        </p:nvPicPr>
        <p:blipFill>
          <a:blip r:embed="rId3"/>
          <a:stretch>
            <a:fillRect/>
          </a:stretch>
        </p:blipFill>
        <p:spPr>
          <a:xfrm>
            <a:off x="7017029" y="1951194"/>
            <a:ext cx="4268582" cy="294592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25358688-5C03-5D43-74A1-1205D6C42775}"/>
              </a:ext>
            </a:extLst>
          </p:cNvPr>
          <p:cNvPicPr>
            <a:picLocks noChangeAspect="1"/>
          </p:cNvPicPr>
          <p:nvPr/>
        </p:nvPicPr>
        <p:blipFill>
          <a:blip r:embed="rId3"/>
          <a:stretch>
            <a:fillRect/>
          </a:stretch>
        </p:blipFill>
        <p:spPr>
          <a:xfrm>
            <a:off x="1894888" y="2835785"/>
            <a:ext cx="8402223" cy="359142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15440"/>
            <a:ext cx="7524697" cy="4287520"/>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Project data collection</a:t>
            </a:r>
          </a:p>
          <a:p>
            <a:pPr lvl="2">
              <a:lnSpc>
                <a:spcPct val="100000"/>
              </a:lnSpc>
              <a:spcBef>
                <a:spcPts val="1400"/>
              </a:spcBef>
            </a:pPr>
            <a:r>
              <a:rPr lang="en-US" sz="1400" dirty="0">
                <a:solidFill>
                  <a:schemeClr val="accent3">
                    <a:lumMod val="25000"/>
                  </a:schemeClr>
                </a:solidFill>
                <a:latin typeface="Abadi" panose="020B0604020104020204" pitchFamily="34" charset="0"/>
              </a:rPr>
              <a:t>API</a:t>
            </a:r>
          </a:p>
          <a:p>
            <a:pPr lvl="2">
              <a:lnSpc>
                <a:spcPct val="100000"/>
              </a:lnSpc>
              <a:spcBef>
                <a:spcPts val="1400"/>
              </a:spcBef>
            </a:pPr>
            <a:r>
              <a:rPr lang="en-US" sz="14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Analysis</a:t>
            </a:r>
          </a:p>
          <a:p>
            <a:pPr lvl="2">
              <a:lnSpc>
                <a:spcPct val="100000"/>
              </a:lnSpc>
              <a:spcBef>
                <a:spcPts val="1400"/>
              </a:spcBef>
            </a:pPr>
            <a:r>
              <a:rPr lang="en-US" sz="1400" dirty="0">
                <a:solidFill>
                  <a:schemeClr val="accent3">
                    <a:lumMod val="25000"/>
                  </a:schemeClr>
                </a:solidFill>
                <a:latin typeface="Abadi" panose="020B0604020104020204" pitchFamily="34" charset="0"/>
              </a:rPr>
              <a:t>Using SQL</a:t>
            </a:r>
          </a:p>
          <a:p>
            <a:pPr lvl="2">
              <a:lnSpc>
                <a:spcPct val="100000"/>
              </a:lnSpc>
              <a:spcBef>
                <a:spcPts val="1400"/>
              </a:spcBef>
            </a:pPr>
            <a:r>
              <a:rPr lang="en-US" sz="1400" dirty="0">
                <a:solidFill>
                  <a:schemeClr val="accent3">
                    <a:lumMod val="25000"/>
                  </a:schemeClr>
                </a:solidFill>
                <a:latin typeface="Abadi" panose="020B0604020104020204" pitchFamily="34" charset="0"/>
              </a:rPr>
              <a:t>Using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Machin Learning Predictions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Analysis Result</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100 of successful and 1 failure mission was recorded.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37AE38A0-2F2D-2505-8797-9AC9FE136D02}"/>
              </a:ext>
            </a:extLst>
          </p:cNvPr>
          <p:cNvPicPr>
            <a:picLocks noChangeAspect="1"/>
          </p:cNvPicPr>
          <p:nvPr/>
        </p:nvPicPr>
        <p:blipFill>
          <a:blip r:embed="rId3"/>
          <a:stretch>
            <a:fillRect/>
          </a:stretch>
        </p:blipFill>
        <p:spPr>
          <a:xfrm>
            <a:off x="2102963" y="2900182"/>
            <a:ext cx="7849695" cy="258163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2439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88F6612-D39B-E686-E919-F6899D476A3C}"/>
              </a:ext>
            </a:extLst>
          </p:cNvPr>
          <p:cNvPicPr>
            <a:picLocks noChangeAspect="1"/>
          </p:cNvPicPr>
          <p:nvPr/>
        </p:nvPicPr>
        <p:blipFill>
          <a:blip r:embed="rId3"/>
          <a:stretch>
            <a:fillRect/>
          </a:stretch>
        </p:blipFill>
        <p:spPr>
          <a:xfrm>
            <a:off x="6381315" y="1947795"/>
            <a:ext cx="4904296" cy="382057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11030" cy="381317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of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with their booster versions, and launch site names for in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83BFA8F-C888-9A93-C4E2-A23C51A21CD2}"/>
              </a:ext>
            </a:extLst>
          </p:cNvPr>
          <p:cNvPicPr>
            <a:picLocks noChangeAspect="1"/>
          </p:cNvPicPr>
          <p:nvPr/>
        </p:nvPicPr>
        <p:blipFill>
          <a:blip r:embed="rId3"/>
          <a:stretch>
            <a:fillRect/>
          </a:stretch>
        </p:blipFill>
        <p:spPr>
          <a:xfrm>
            <a:off x="6269592" y="1825624"/>
            <a:ext cx="5152398" cy="38131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B272BA6E-49B9-2DA9-CB8F-AB22FEA51448}"/>
              </a:ext>
            </a:extLst>
          </p:cNvPr>
          <p:cNvPicPr>
            <a:picLocks noChangeAspect="1"/>
          </p:cNvPicPr>
          <p:nvPr/>
        </p:nvPicPr>
        <p:blipFill>
          <a:blip r:embed="rId3"/>
          <a:stretch>
            <a:fillRect/>
          </a:stretch>
        </p:blipFill>
        <p:spPr>
          <a:xfrm>
            <a:off x="1532270" y="3112048"/>
            <a:ext cx="8983329" cy="331516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Total 46 Launch operations was performed from Cape Canaveral Space Station and 10 Launch operations was performed from Vandenberg Space Station</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12" name="Picture 11">
            <a:extLst>
              <a:ext uri="{FF2B5EF4-FFF2-40B4-BE49-F238E27FC236}">
                <a16:creationId xmlns:a16="http://schemas.microsoft.com/office/drawing/2014/main" id="{32E7D1FB-7BB8-DBB8-2469-A40C7A75888E}"/>
              </a:ext>
            </a:extLst>
          </p:cNvPr>
          <p:cNvPicPr>
            <a:picLocks noChangeAspect="1"/>
          </p:cNvPicPr>
          <p:nvPr/>
        </p:nvPicPr>
        <p:blipFill>
          <a:blip r:embed="rId3"/>
          <a:stretch>
            <a:fillRect/>
          </a:stretch>
        </p:blipFill>
        <p:spPr>
          <a:xfrm>
            <a:off x="2037080" y="2936003"/>
            <a:ext cx="8117840" cy="349120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Falcon 9 Launchpad</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Cape Canaveral space station</a:t>
            </a:r>
          </a:p>
        </p:txBody>
      </p:sp>
      <p:pic>
        <p:nvPicPr>
          <p:cNvPr id="2" name="Picture 1">
            <a:extLst>
              <a:ext uri="{FF2B5EF4-FFF2-40B4-BE49-F238E27FC236}">
                <a16:creationId xmlns:a16="http://schemas.microsoft.com/office/drawing/2014/main" id="{63452570-C989-A985-50F9-06469F38A082}"/>
              </a:ext>
            </a:extLst>
          </p:cNvPr>
          <p:cNvPicPr>
            <a:picLocks noChangeAspect="1"/>
          </p:cNvPicPr>
          <p:nvPr/>
        </p:nvPicPr>
        <p:blipFill>
          <a:blip r:embed="rId3"/>
          <a:stretch>
            <a:fillRect/>
          </a:stretch>
        </p:blipFill>
        <p:spPr>
          <a:xfrm>
            <a:off x="7233919" y="2366061"/>
            <a:ext cx="4051691" cy="1982122"/>
          </a:xfrm>
          <a:prstGeom prst="rect">
            <a:avLst/>
          </a:prstGeom>
        </p:spPr>
      </p:pic>
      <p:pic>
        <p:nvPicPr>
          <p:cNvPr id="6" name="Picture 5">
            <a:extLst>
              <a:ext uri="{FF2B5EF4-FFF2-40B4-BE49-F238E27FC236}">
                <a16:creationId xmlns:a16="http://schemas.microsoft.com/office/drawing/2014/main" id="{8AFB462B-BAF8-2D4B-88D2-CA583BDA3089}"/>
              </a:ext>
            </a:extLst>
          </p:cNvPr>
          <p:cNvPicPr>
            <a:picLocks noChangeAspect="1"/>
          </p:cNvPicPr>
          <p:nvPr/>
        </p:nvPicPr>
        <p:blipFill>
          <a:blip r:embed="rId4"/>
          <a:stretch>
            <a:fillRect/>
          </a:stretch>
        </p:blipFill>
        <p:spPr>
          <a:xfrm>
            <a:off x="2708622" y="2437939"/>
            <a:ext cx="4139218" cy="1982122"/>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2" name="Content Placeholder 3">
            <a:extLst>
              <a:ext uri="{FF2B5EF4-FFF2-40B4-BE49-F238E27FC236}">
                <a16:creationId xmlns:a16="http://schemas.microsoft.com/office/drawing/2014/main" id="{6E1784D2-4EB3-4F23-A05A-978BAA2AC218}"/>
              </a:ext>
            </a:extLst>
          </p:cNvPr>
          <p:cNvPicPr>
            <a:picLocks noGrp="1" noChangeAspect="1"/>
          </p:cNvPicPr>
          <p:nvPr/>
        </p:nvPicPr>
        <p:blipFill>
          <a:blip r:embed="rId3"/>
          <a:stretch>
            <a:fillRect/>
          </a:stretch>
        </p:blipFill>
        <p:spPr>
          <a:xfrm>
            <a:off x="1503183" y="1777976"/>
            <a:ext cx="9049255" cy="454137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Application with </a:t>
            </a:r>
            <a:r>
              <a:rPr lang="en-US" dirty="0" err="1">
                <a:solidFill>
                  <a:srgbClr val="0B49CB"/>
                </a:solidFill>
                <a:latin typeface="Abadi"/>
              </a:rPr>
              <a:t>Plotly</a:t>
            </a:r>
            <a:r>
              <a:rPr lang="en-US" dirty="0">
                <a:solidFill>
                  <a:srgbClr val="0B49CB"/>
                </a:solidFill>
                <a:latin typeface="Abadi"/>
              </a:rPr>
              <a:t> Dash</a:t>
            </a:r>
          </a:p>
        </p:txBody>
      </p:sp>
      <p:pic>
        <p:nvPicPr>
          <p:cNvPr id="4" name="Picture 3">
            <a:extLst>
              <a:ext uri="{FF2B5EF4-FFF2-40B4-BE49-F238E27FC236}">
                <a16:creationId xmlns:a16="http://schemas.microsoft.com/office/drawing/2014/main" id="{301DD3A8-5F91-C7F4-D464-68149B3842FF}"/>
              </a:ext>
            </a:extLst>
          </p:cNvPr>
          <p:cNvPicPr>
            <a:picLocks noChangeAspect="1"/>
          </p:cNvPicPr>
          <p:nvPr/>
        </p:nvPicPr>
        <p:blipFill>
          <a:blip r:embed="rId3"/>
          <a:stretch>
            <a:fillRect/>
          </a:stretch>
        </p:blipFill>
        <p:spPr>
          <a:xfrm>
            <a:off x="1544320" y="2561555"/>
            <a:ext cx="9377680" cy="3175590"/>
          </a:xfrm>
          <a:prstGeom prst="rect">
            <a:avLst/>
          </a:prstGeom>
        </p:spPr>
      </p:pic>
      <p:sp>
        <p:nvSpPr>
          <p:cNvPr id="7" name="TextBox 6">
            <a:extLst>
              <a:ext uri="{FF2B5EF4-FFF2-40B4-BE49-F238E27FC236}">
                <a16:creationId xmlns:a16="http://schemas.microsoft.com/office/drawing/2014/main" id="{AE7381ED-0C08-A196-8155-9EAC17B21470}"/>
              </a:ext>
            </a:extLst>
          </p:cNvPr>
          <p:cNvSpPr txBox="1"/>
          <p:nvPr/>
        </p:nvSpPr>
        <p:spPr>
          <a:xfrm>
            <a:off x="1544320" y="1501461"/>
            <a:ext cx="6096000" cy="369332"/>
          </a:xfrm>
          <a:prstGeom prst="rect">
            <a:avLst/>
          </a:prstGeom>
          <a:noFill/>
        </p:spPr>
        <p:txBody>
          <a:bodyPr wrap="square">
            <a:spAutoFit/>
          </a:bodyPr>
          <a:lstStyle/>
          <a:p>
            <a:pPr>
              <a:lnSpc>
                <a:spcPct val="100000"/>
              </a:lnSpc>
              <a:spcBef>
                <a:spcPts val="1400"/>
              </a:spcBef>
            </a:pPr>
            <a:r>
              <a:rPr lang="en-US" sz="1800" dirty="0">
                <a:solidFill>
                  <a:schemeClr val="accent3">
                    <a:lumMod val="25000"/>
                  </a:schemeClr>
                </a:solidFill>
                <a:latin typeface="Abadi"/>
              </a:rPr>
              <a:t>Out of 4 Sites, KSC LC 39A has most successful Launch</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96114"/>
            <a:ext cx="8510423" cy="35041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pPr>
            <a:r>
              <a:rPr lang="en-US" sz="1800" dirty="0">
                <a:solidFill>
                  <a:schemeClr val="accent3">
                    <a:lumMod val="25000"/>
                  </a:schemeClr>
                </a:solidFill>
                <a:latin typeface="Abadi" panose="020B0604020104020204" pitchFamily="34" charset="0"/>
              </a:rPr>
              <a:t>The interaction amongst various features that determine the success rate of a landing.</a:t>
            </a:r>
          </a:p>
          <a:p>
            <a:pPr lvl="1">
              <a:spcBef>
                <a:spcPts val="1400"/>
              </a:spcBef>
            </a:pPr>
            <a:r>
              <a:rPr lang="en-US" sz="1800" dirty="0">
                <a:solidFill>
                  <a:schemeClr val="accent3">
                    <a:lumMod val="25000"/>
                  </a:schemeClr>
                </a:solidFill>
                <a:latin typeface="Abadi" panose="020B0604020104020204" pitchFamily="34" charset="0"/>
              </a:rPr>
              <a:t>Identifying operating conditions to ensure a successful landing program.</a:t>
            </a: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LS 39A has 76.9% Launch success ratio</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 ratio</a:t>
            </a:r>
          </a:p>
        </p:txBody>
      </p:sp>
      <p:pic>
        <p:nvPicPr>
          <p:cNvPr id="4" name="Picture 3">
            <a:extLst>
              <a:ext uri="{FF2B5EF4-FFF2-40B4-BE49-F238E27FC236}">
                <a16:creationId xmlns:a16="http://schemas.microsoft.com/office/drawing/2014/main" id="{8CE2A702-5E2F-9D4F-31C5-EED1309EEC87}"/>
              </a:ext>
            </a:extLst>
          </p:cNvPr>
          <p:cNvPicPr>
            <a:picLocks noChangeAspect="1"/>
          </p:cNvPicPr>
          <p:nvPr/>
        </p:nvPicPr>
        <p:blipFill>
          <a:blip r:embed="rId3"/>
          <a:stretch>
            <a:fillRect/>
          </a:stretch>
        </p:blipFill>
        <p:spPr>
          <a:xfrm>
            <a:off x="906390" y="2682240"/>
            <a:ext cx="10425130" cy="321024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FT Booster version have the largest success rate across range.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4" name="Picture 3">
            <a:extLst>
              <a:ext uri="{FF2B5EF4-FFF2-40B4-BE49-F238E27FC236}">
                <a16:creationId xmlns:a16="http://schemas.microsoft.com/office/drawing/2014/main" id="{1E3270F6-804D-45EB-115D-0C186CC4C237}"/>
              </a:ext>
            </a:extLst>
          </p:cNvPr>
          <p:cNvPicPr>
            <a:picLocks noChangeAspect="1"/>
          </p:cNvPicPr>
          <p:nvPr/>
        </p:nvPicPr>
        <p:blipFill>
          <a:blip r:embed="rId3"/>
          <a:stretch>
            <a:fillRect/>
          </a:stretch>
        </p:blipFill>
        <p:spPr>
          <a:xfrm>
            <a:off x="770011" y="2626151"/>
            <a:ext cx="9268069" cy="380106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77314"/>
            <a:ext cx="10515600" cy="701726"/>
          </a:xfrm>
          <a:prstGeom prst="rect">
            <a:avLst/>
          </a:prstGeom>
        </p:spPr>
        <p:txBody>
          <a:bodyPr vert="horz" lIns="91440" tIns="45720" rIns="91440" bIns="45720" rtlCol="0" anchor="t">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DecisionTree</a:t>
            </a:r>
            <a:r>
              <a:rPr lang="en-US" sz="2200" dirty="0">
                <a:solidFill>
                  <a:schemeClr val="accent3">
                    <a:lumMod val="25000"/>
                  </a:schemeClr>
                </a:solidFill>
                <a:latin typeface="Abadi" panose="020B0604020104020204" pitchFamily="34" charset="0"/>
              </a:rPr>
              <a:t> model has the highest classification accuracy with a score of 0.8732</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82F7E48-CFAE-BFB5-ACC0-262984531965}"/>
              </a:ext>
            </a:extLst>
          </p:cNvPr>
          <p:cNvPicPr>
            <a:picLocks noChangeAspect="1"/>
          </p:cNvPicPr>
          <p:nvPr/>
        </p:nvPicPr>
        <p:blipFill>
          <a:blip r:embed="rId3"/>
          <a:stretch>
            <a:fillRect/>
          </a:stretch>
        </p:blipFill>
        <p:spPr>
          <a:xfrm>
            <a:off x="2920984" y="2828822"/>
            <a:ext cx="6048441" cy="371580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49870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314C53BE-56CD-8645-F9B2-9CEB923DCE4D}"/>
              </a:ext>
            </a:extLst>
          </p:cNvPr>
          <p:cNvPicPr>
            <a:picLocks noChangeAspect="1"/>
          </p:cNvPicPr>
          <p:nvPr/>
        </p:nvPicPr>
        <p:blipFill>
          <a:blip r:embed="rId3"/>
          <a:stretch>
            <a:fillRect/>
          </a:stretch>
        </p:blipFill>
        <p:spPr>
          <a:xfrm>
            <a:off x="6631689" y="2057400"/>
            <a:ext cx="4501497" cy="388988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was done using get request to the SpaceX API and Web Scraping method in some cases.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TextBox 1">
            <a:extLst>
              <a:ext uri="{FF2B5EF4-FFF2-40B4-BE49-F238E27FC236}">
                <a16:creationId xmlns:a16="http://schemas.microsoft.com/office/drawing/2014/main" id="{B73A3EC2-B1AD-41C9-CC36-498A21D9859A}"/>
              </a:ext>
            </a:extLst>
          </p:cNvPr>
          <p:cNvSpPr txBox="1"/>
          <p:nvPr/>
        </p:nvSpPr>
        <p:spPr>
          <a:xfrm>
            <a:off x="554861" y="3796086"/>
            <a:ext cx="1473200" cy="369332"/>
          </a:xfrm>
          <a:prstGeom prst="rect">
            <a:avLst/>
          </a:prstGeom>
          <a:noFill/>
          <a:ln>
            <a:solidFill>
              <a:schemeClr val="tx2"/>
            </a:solidFill>
          </a:ln>
        </p:spPr>
        <p:txBody>
          <a:bodyPr wrap="square" rtlCol="0">
            <a:spAutoFit/>
          </a:bodyPr>
          <a:lstStyle/>
          <a:p>
            <a:r>
              <a:rPr lang="en-US" dirty="0"/>
              <a:t>Wikipedia</a:t>
            </a:r>
            <a:endParaRPr lang="en-IN" dirty="0"/>
          </a:p>
        </p:txBody>
      </p:sp>
      <p:sp>
        <p:nvSpPr>
          <p:cNvPr id="4" name="Rectangle 3">
            <a:extLst>
              <a:ext uri="{FF2B5EF4-FFF2-40B4-BE49-F238E27FC236}">
                <a16:creationId xmlns:a16="http://schemas.microsoft.com/office/drawing/2014/main" id="{1A6FA6F8-548D-33BC-560E-F8878D1DBDA3}"/>
              </a:ext>
            </a:extLst>
          </p:cNvPr>
          <p:cNvSpPr/>
          <p:nvPr/>
        </p:nvSpPr>
        <p:spPr>
          <a:xfrm>
            <a:off x="3159760" y="2976880"/>
            <a:ext cx="1798320" cy="680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API</a:t>
            </a:r>
            <a:endParaRPr lang="en-IN" dirty="0"/>
          </a:p>
        </p:txBody>
      </p:sp>
      <p:sp>
        <p:nvSpPr>
          <p:cNvPr id="7" name="Rectangle 6">
            <a:extLst>
              <a:ext uri="{FF2B5EF4-FFF2-40B4-BE49-F238E27FC236}">
                <a16:creationId xmlns:a16="http://schemas.microsoft.com/office/drawing/2014/main" id="{76BE2784-B8E7-D446-B831-1F31427F38A3}"/>
              </a:ext>
            </a:extLst>
          </p:cNvPr>
          <p:cNvSpPr/>
          <p:nvPr/>
        </p:nvSpPr>
        <p:spPr>
          <a:xfrm>
            <a:off x="3159760" y="4287520"/>
            <a:ext cx="1798320" cy="6807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Web Scraping</a:t>
            </a:r>
            <a:endParaRPr lang="en-IN" dirty="0"/>
          </a:p>
        </p:txBody>
      </p:sp>
      <p:cxnSp>
        <p:nvCxnSpPr>
          <p:cNvPr id="9" name="Connector: Elbow 8">
            <a:extLst>
              <a:ext uri="{FF2B5EF4-FFF2-40B4-BE49-F238E27FC236}">
                <a16:creationId xmlns:a16="http://schemas.microsoft.com/office/drawing/2014/main" id="{F55B8CAC-7885-8E30-C56B-EA1E4A00FABB}"/>
              </a:ext>
            </a:extLst>
          </p:cNvPr>
          <p:cNvCxnSpPr>
            <a:stCxn id="2" idx="3"/>
          </p:cNvCxnSpPr>
          <p:nvPr/>
        </p:nvCxnSpPr>
        <p:spPr>
          <a:xfrm flipV="1">
            <a:off x="2028061" y="3317240"/>
            <a:ext cx="1131699" cy="6635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8A97267D-2111-1E16-4583-D3E8769CAA7B}"/>
              </a:ext>
            </a:extLst>
          </p:cNvPr>
          <p:cNvCxnSpPr>
            <a:stCxn id="2" idx="3"/>
            <a:endCxn id="7" idx="1"/>
          </p:cNvCxnSpPr>
          <p:nvPr/>
        </p:nvCxnSpPr>
        <p:spPr>
          <a:xfrm>
            <a:off x="2028061" y="3980752"/>
            <a:ext cx="1131699" cy="64712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97A106B-7F50-9819-2212-455D44724F07}"/>
              </a:ext>
            </a:extLst>
          </p:cNvPr>
          <p:cNvSpPr/>
          <p:nvPr/>
        </p:nvSpPr>
        <p:spPr>
          <a:xfrm>
            <a:off x="5801360" y="4304316"/>
            <a:ext cx="1798320" cy="66392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DataFrame</a:t>
            </a:r>
            <a:endParaRPr lang="en-IN" dirty="0"/>
          </a:p>
        </p:txBody>
      </p:sp>
      <p:sp>
        <p:nvSpPr>
          <p:cNvPr id="14" name="Cylinder 13">
            <a:extLst>
              <a:ext uri="{FF2B5EF4-FFF2-40B4-BE49-F238E27FC236}">
                <a16:creationId xmlns:a16="http://schemas.microsoft.com/office/drawing/2014/main" id="{230BE398-BB03-DF52-EAA5-CCD97A0B2DA4}"/>
              </a:ext>
            </a:extLst>
          </p:cNvPr>
          <p:cNvSpPr/>
          <p:nvPr/>
        </p:nvSpPr>
        <p:spPr>
          <a:xfrm>
            <a:off x="6228081" y="5211604"/>
            <a:ext cx="924560" cy="1046480"/>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a:t>
            </a:r>
            <a:endParaRPr lang="en-IN" dirty="0"/>
          </a:p>
        </p:txBody>
      </p:sp>
      <p:cxnSp>
        <p:nvCxnSpPr>
          <p:cNvPr id="18" name="Connector: Elbow 17">
            <a:extLst>
              <a:ext uri="{FF2B5EF4-FFF2-40B4-BE49-F238E27FC236}">
                <a16:creationId xmlns:a16="http://schemas.microsoft.com/office/drawing/2014/main" id="{58D40F97-5AD6-E82C-6D5F-A0B02A3067D7}"/>
              </a:ext>
            </a:extLst>
          </p:cNvPr>
          <p:cNvCxnSpPr>
            <a:cxnSpLocks/>
            <a:stCxn id="7" idx="2"/>
            <a:endCxn id="14" idx="2"/>
          </p:cNvCxnSpPr>
          <p:nvPr/>
        </p:nvCxnSpPr>
        <p:spPr>
          <a:xfrm rot="16200000" flipH="1">
            <a:off x="4760198" y="4266961"/>
            <a:ext cx="766604" cy="21691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0D9AD0D-79A1-71FA-1603-2EAB005AFA38}"/>
              </a:ext>
            </a:extLst>
          </p:cNvPr>
          <p:cNvCxnSpPr>
            <a:stCxn id="7" idx="3"/>
            <a:endCxn id="13" idx="1"/>
          </p:cNvCxnSpPr>
          <p:nvPr/>
        </p:nvCxnSpPr>
        <p:spPr>
          <a:xfrm>
            <a:off x="4958080" y="4627880"/>
            <a:ext cx="725455" cy="8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583A612-52EE-A3DF-F75A-DC5A6C7303BE}"/>
              </a:ext>
            </a:extLst>
          </p:cNvPr>
          <p:cNvSpPr/>
          <p:nvPr/>
        </p:nvSpPr>
        <p:spPr>
          <a:xfrm>
            <a:off x="8422642" y="2761507"/>
            <a:ext cx="2143760" cy="100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ML Prediction</a:t>
            </a:r>
            <a:endParaRPr lang="en-IN" dirty="0"/>
          </a:p>
        </p:txBody>
      </p:sp>
      <p:sp>
        <p:nvSpPr>
          <p:cNvPr id="24" name="Rectangle 23">
            <a:extLst>
              <a:ext uri="{FF2B5EF4-FFF2-40B4-BE49-F238E27FC236}">
                <a16:creationId xmlns:a16="http://schemas.microsoft.com/office/drawing/2014/main" id="{BDCDFADA-D4B6-A760-7493-B20EBE65C0E8}"/>
              </a:ext>
            </a:extLst>
          </p:cNvPr>
          <p:cNvSpPr/>
          <p:nvPr/>
        </p:nvSpPr>
        <p:spPr>
          <a:xfrm>
            <a:off x="8422642" y="5233387"/>
            <a:ext cx="2143760" cy="100387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Visualization</a:t>
            </a:r>
            <a:endParaRPr lang="en-IN" dirty="0"/>
          </a:p>
        </p:txBody>
      </p:sp>
      <p:cxnSp>
        <p:nvCxnSpPr>
          <p:cNvPr id="26" name="Connector: Elbow 25">
            <a:extLst>
              <a:ext uri="{FF2B5EF4-FFF2-40B4-BE49-F238E27FC236}">
                <a16:creationId xmlns:a16="http://schemas.microsoft.com/office/drawing/2014/main" id="{C847F860-DFE1-C613-CF21-441756C10570}"/>
              </a:ext>
            </a:extLst>
          </p:cNvPr>
          <p:cNvCxnSpPr>
            <a:stCxn id="4" idx="3"/>
            <a:endCxn id="22" idx="1"/>
          </p:cNvCxnSpPr>
          <p:nvPr/>
        </p:nvCxnSpPr>
        <p:spPr>
          <a:xfrm flipV="1">
            <a:off x="4958080" y="3263443"/>
            <a:ext cx="3464562" cy="537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2E29FACF-69DF-1EEA-EC9F-5FFCD9E6D62B}"/>
              </a:ext>
            </a:extLst>
          </p:cNvPr>
          <p:cNvCxnSpPr>
            <a:stCxn id="13" idx="3"/>
            <a:endCxn id="22" idx="2"/>
          </p:cNvCxnSpPr>
          <p:nvPr/>
        </p:nvCxnSpPr>
        <p:spPr>
          <a:xfrm flipV="1">
            <a:off x="7599680" y="3765379"/>
            <a:ext cx="1894842" cy="8708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C90203C2-E38E-FD48-0C2C-326895D41C10}"/>
              </a:ext>
            </a:extLst>
          </p:cNvPr>
          <p:cNvCxnSpPr>
            <a:cxnSpLocks/>
            <a:stCxn id="13" idx="3"/>
            <a:endCxn id="24" idx="0"/>
          </p:cNvCxnSpPr>
          <p:nvPr/>
        </p:nvCxnSpPr>
        <p:spPr>
          <a:xfrm>
            <a:off x="7599680" y="4636278"/>
            <a:ext cx="1894842" cy="59710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7E23A9A-96E1-D8FC-9B07-63E477F9BD1E}"/>
              </a:ext>
            </a:extLst>
          </p:cNvPr>
          <p:cNvCxnSpPr>
            <a:stCxn id="14" idx="4"/>
            <a:endCxn id="24" idx="1"/>
          </p:cNvCxnSpPr>
          <p:nvPr/>
        </p:nvCxnSpPr>
        <p:spPr>
          <a:xfrm>
            <a:off x="7152641" y="5734844"/>
            <a:ext cx="1270001" cy="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collected using Rest API and using function and transformed 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Presentation</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https://github.com/maxh8086/Data-Science-Project/blob/main/jupyter-labs-spacex-data-collection-api%20(1).ipynb</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5991F310-8C7F-6516-BE8B-ED3FF13194A6}"/>
              </a:ext>
            </a:extLst>
          </p:cNvPr>
          <p:cNvPicPr>
            <a:picLocks noChangeAspect="1"/>
          </p:cNvPicPr>
          <p:nvPr/>
        </p:nvPicPr>
        <p:blipFill>
          <a:blip r:embed="rId4"/>
          <a:stretch>
            <a:fillRect/>
          </a:stretch>
        </p:blipFill>
        <p:spPr>
          <a:xfrm>
            <a:off x="7020560" y="1412241"/>
            <a:ext cx="3704637" cy="2782138"/>
          </a:xfrm>
          <a:prstGeom prst="rect">
            <a:avLst/>
          </a:prstGeom>
        </p:spPr>
      </p:pic>
      <p:pic>
        <p:nvPicPr>
          <p:cNvPr id="10" name="Picture 9">
            <a:extLst>
              <a:ext uri="{FF2B5EF4-FFF2-40B4-BE49-F238E27FC236}">
                <a16:creationId xmlns:a16="http://schemas.microsoft.com/office/drawing/2014/main" id="{9D83FD8F-CCFD-434E-F77D-7E6C96FB272A}"/>
              </a:ext>
            </a:extLst>
          </p:cNvPr>
          <p:cNvPicPr>
            <a:picLocks noChangeAspect="1"/>
          </p:cNvPicPr>
          <p:nvPr/>
        </p:nvPicPr>
        <p:blipFill>
          <a:blip r:embed="rId5"/>
          <a:stretch>
            <a:fillRect/>
          </a:stretch>
        </p:blipFill>
        <p:spPr>
          <a:xfrm>
            <a:off x="7026231" y="4271702"/>
            <a:ext cx="3704637" cy="1954689"/>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574150" cy="4233285"/>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collected data using Web Scraping to Cloud object, Transform collected data in to necessary Format and Performed data wrangling and presentation.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Capstone Project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hlinkClick r:id="rId3"/>
              </a:rPr>
              <a:t>https://github.com/maxh8086/Data-Science-Project</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9" name="Picture 8">
            <a:extLst>
              <a:ext uri="{FF2B5EF4-FFF2-40B4-BE49-F238E27FC236}">
                <a16:creationId xmlns:a16="http://schemas.microsoft.com/office/drawing/2014/main" id="{F9AF4EDF-5F1B-A5D5-1F2D-FFCDB0D590E3}"/>
              </a:ext>
            </a:extLst>
          </p:cNvPr>
          <p:cNvPicPr>
            <a:picLocks noChangeAspect="1"/>
          </p:cNvPicPr>
          <p:nvPr/>
        </p:nvPicPr>
        <p:blipFill>
          <a:blip r:embed="rId4"/>
          <a:stretch>
            <a:fillRect/>
          </a:stretch>
        </p:blipFill>
        <p:spPr>
          <a:xfrm>
            <a:off x="5933885" y="1622225"/>
            <a:ext cx="5351726" cy="401657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372</TotalTime>
  <Words>1567</Words>
  <Application>Microsoft Office PowerPoint</Application>
  <PresentationFormat>Widescreen</PresentationFormat>
  <Paragraphs>212</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Vaibhav Pavtekar</cp:lastModifiedBy>
  <cp:revision>238</cp:revision>
  <dcterms:created xsi:type="dcterms:W3CDTF">2021-04-29T18:58:34Z</dcterms:created>
  <dcterms:modified xsi:type="dcterms:W3CDTF">2024-09-21T08:39:16Z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